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71" r:id="rId3"/>
    <p:sldId id="259" r:id="rId4"/>
    <p:sldId id="260" r:id="rId5"/>
    <p:sldId id="261" r:id="rId6"/>
    <p:sldId id="262" r:id="rId7"/>
    <p:sldId id="263" r:id="rId8"/>
    <p:sldId id="264" r:id="rId9"/>
    <p:sldId id="265" r:id="rId10"/>
    <p:sldId id="266" r:id="rId11"/>
    <p:sldId id="267" r:id="rId12"/>
    <p:sldId id="268" r:id="rId13"/>
    <p:sldId id="272" r:id="rId14"/>
    <p:sldId id="274" r:id="rId15"/>
    <p:sldId id="269" r:id="rId16"/>
    <p:sldId id="270"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3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IN"/>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p>
            <a:fld id="{67917699-EF2B-4D93-A293-FB3CDE1607D4}" type="datetimeFigureOut">
              <a:rPr lang="en-US" smtClean="0"/>
              <a:t>12/20/2016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41C35251-51F8-40FC-9FD6-A7F76016565C}" type="slidenum">
              <a:rPr lang="en-IN" smtClean="0"/>
              <a:t>‹#›</a:t>
            </a:fld>
            <a:endParaRPr lang="en-I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67917699-EF2B-4D93-A293-FB3CDE1607D4}" type="datetimeFigureOut">
              <a:rPr lang="en-US" smtClean="0"/>
              <a:t>12/20/2016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41C35251-51F8-40FC-9FD6-A7F76016565C}" type="slidenum">
              <a:rPr lang="en-IN" smtClean="0"/>
              <a:t>‹#›</a:t>
            </a:fld>
            <a:endParaRPr lang="en-I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67917699-EF2B-4D93-A293-FB3CDE1607D4}" type="datetimeFigureOut">
              <a:rPr lang="en-US" smtClean="0"/>
              <a:t>12/20/2016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41C35251-51F8-40FC-9FD6-A7F76016565C}" type="slidenum">
              <a:rPr lang="en-IN" smtClean="0"/>
              <a:t>‹#›</a:t>
            </a:fld>
            <a:endParaRPr lang="en-I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67917699-EF2B-4D93-A293-FB3CDE1607D4}" type="datetimeFigureOut">
              <a:rPr lang="en-US" smtClean="0"/>
              <a:t>12/20/2016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41C35251-51F8-40FC-9FD6-A7F76016565C}" type="slidenum">
              <a:rPr lang="en-IN" smtClean="0"/>
              <a:t>‹#›</a:t>
            </a:fld>
            <a:endParaRPr lang="en-I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7917699-EF2B-4D93-A293-FB3CDE1607D4}" type="datetimeFigureOut">
              <a:rPr lang="en-US" smtClean="0"/>
              <a:t>12/20/2016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41C35251-51F8-40FC-9FD6-A7F76016565C}" type="slidenum">
              <a:rPr lang="en-IN" smtClean="0"/>
              <a:t>‹#›</a:t>
            </a:fld>
            <a:endParaRPr lang="en-I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p:txBody>
          <a:bodyPr/>
          <a:lstStyle/>
          <a:p>
            <a:fld id="{67917699-EF2B-4D93-A293-FB3CDE1607D4}" type="datetimeFigureOut">
              <a:rPr lang="en-US" smtClean="0"/>
              <a:t>12/20/2016</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41C35251-51F8-40FC-9FD6-A7F76016565C}" type="slidenum">
              <a:rPr lang="en-IN" smtClean="0"/>
              <a:t>‹#›</a:t>
            </a:fld>
            <a:endParaRPr lang="en-I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6"/>
          <p:cNvSpPr>
            <a:spLocks noGrp="1"/>
          </p:cNvSpPr>
          <p:nvPr>
            <p:ph type="dt" sz="half" idx="10"/>
          </p:nvPr>
        </p:nvSpPr>
        <p:spPr/>
        <p:txBody>
          <a:bodyPr/>
          <a:lstStyle/>
          <a:p>
            <a:fld id="{67917699-EF2B-4D93-A293-FB3CDE1607D4}" type="datetimeFigureOut">
              <a:rPr lang="en-US" smtClean="0"/>
              <a:t>12/20/2016</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41C35251-51F8-40FC-9FD6-A7F76016565C}" type="slidenum">
              <a:rPr lang="en-IN" smtClean="0"/>
              <a:t>‹#›</a:t>
            </a:fld>
            <a:endParaRPr lang="en-I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2"/>
          <p:cNvSpPr>
            <a:spLocks noGrp="1"/>
          </p:cNvSpPr>
          <p:nvPr>
            <p:ph type="dt" sz="half" idx="10"/>
          </p:nvPr>
        </p:nvSpPr>
        <p:spPr/>
        <p:txBody>
          <a:bodyPr/>
          <a:lstStyle/>
          <a:p>
            <a:fld id="{67917699-EF2B-4D93-A293-FB3CDE1607D4}" type="datetimeFigureOut">
              <a:rPr lang="en-US" smtClean="0"/>
              <a:t>12/20/2016</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41C35251-51F8-40FC-9FD6-A7F76016565C}" type="slidenum">
              <a:rPr lang="en-IN" smtClean="0"/>
              <a:t>‹#›</a:t>
            </a:fld>
            <a:endParaRPr lang="en-I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7917699-EF2B-4D93-A293-FB3CDE1607D4}" type="datetimeFigureOut">
              <a:rPr lang="en-US" smtClean="0"/>
              <a:t>12/20/2016</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41C35251-51F8-40FC-9FD6-A7F76016565C}" type="slidenum">
              <a:rPr lang="en-IN" smtClean="0"/>
              <a:t>‹#›</a:t>
            </a:fld>
            <a:endParaRPr lang="en-I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IN"/>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7917699-EF2B-4D93-A293-FB3CDE1607D4}" type="datetimeFigureOut">
              <a:rPr lang="en-US" smtClean="0"/>
              <a:t>12/20/2016</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41C35251-51F8-40FC-9FD6-A7F76016565C}" type="slidenum">
              <a:rPr lang="en-IN" smtClean="0"/>
              <a:t>‹#›</a:t>
            </a:fld>
            <a:endParaRPr lang="en-I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IN"/>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7917699-EF2B-4D93-A293-FB3CDE1607D4}" type="datetimeFigureOut">
              <a:rPr lang="en-US" smtClean="0"/>
              <a:t>12/20/2016</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41C35251-51F8-40FC-9FD6-A7F76016565C}" type="slidenum">
              <a:rPr lang="en-IN" smtClean="0"/>
              <a:t>‹#›</a:t>
            </a:fld>
            <a:endParaRPr lang="en-I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IN"/>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7917699-EF2B-4D93-A293-FB3CDE1607D4}" type="datetimeFigureOut">
              <a:rPr lang="en-US" smtClean="0"/>
              <a:t>12/20/2016</a:t>
            </a:fld>
            <a:endParaRPr lang="en-IN"/>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C35251-51F8-40FC-9FD6-A7F76016565C}" type="slidenum">
              <a:rPr lang="en-IN" smtClean="0"/>
              <a:t>‹#›</a:t>
            </a:fld>
            <a:endParaRPr lang="en-I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IN"/>
          </a:p>
        </p:txBody>
      </p:sp>
      <p:sp>
        <p:nvSpPr>
          <p:cNvPr id="3" name="Subtitle 2"/>
          <p:cNvSpPr>
            <a:spLocks noGrp="1"/>
          </p:cNvSpPr>
          <p:nvPr>
            <p:ph type="subTitle" idx="1"/>
          </p:nvPr>
        </p:nvSpPr>
        <p:spPr/>
        <p:txBody>
          <a:bodyPr/>
          <a:lstStyle/>
          <a:p>
            <a:endParaRPr lang="en-IN"/>
          </a:p>
        </p:txBody>
      </p:sp>
      <p:pic>
        <p:nvPicPr>
          <p:cNvPr id="1026" name="Picture 2"/>
          <p:cNvPicPr>
            <a:picLocks noChangeAspect="1" noChangeArrowheads="1"/>
          </p:cNvPicPr>
          <p:nvPr/>
        </p:nvPicPr>
        <p:blipFill>
          <a:blip r:embed="rId2" cstate="print"/>
          <a:srcRect/>
          <a:stretch>
            <a:fillRect/>
          </a:stretch>
        </p:blipFill>
        <p:spPr bwMode="auto">
          <a:xfrm>
            <a:off x="0" y="1"/>
            <a:ext cx="9144000" cy="7143775"/>
          </a:xfrm>
          <a:prstGeom prst="rect">
            <a:avLst/>
          </a:prstGeom>
          <a:noFill/>
          <a:ln w="9525">
            <a:noFill/>
            <a:miter lim="800000"/>
            <a:headEnd/>
            <a:tailEnd/>
          </a:ln>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8" name="Title 2"/>
          <p:cNvSpPr txBox="1">
            <a:spLocks/>
          </p:cNvSpPr>
          <p:nvPr/>
        </p:nvSpPr>
        <p:spPr>
          <a:xfrm>
            <a:off x="642910" y="2000240"/>
            <a:ext cx="7772400" cy="993775"/>
          </a:xfrm>
          <a:prstGeom prst="rect">
            <a:avLst/>
          </a:prstGeom>
        </p:spPr>
        <p:txBody>
          <a:bodyPr vert="horz" lIns="91440" tIns="45720" rIns="91440" bIns="45720" rtlCol="0" anchor="ctr">
            <a:normAutofit/>
          </a:bodyPr>
          <a:lstStyle/>
          <a:p>
            <a:pPr marL="0" lvl="1"/>
            <a:r>
              <a:rPr lang="en-IN" sz="3600" b="1" dirty="0" smtClean="0">
                <a:solidFill>
                  <a:schemeClr val="accent6">
                    <a:lumMod val="75000"/>
                  </a:schemeClr>
                </a:solidFill>
                <a:latin typeface="Georgia" pitchFamily="18" charset="0"/>
              </a:rPr>
              <a:t>7. </a:t>
            </a:r>
            <a:r>
              <a:rPr lang="en-IN" sz="3600" b="1" dirty="0" smtClean="0">
                <a:solidFill>
                  <a:schemeClr val="accent6">
                    <a:lumMod val="75000"/>
                  </a:schemeClr>
                </a:solidFill>
                <a:latin typeface="Georgia" pitchFamily="18" charset="0"/>
              </a:rPr>
              <a:t>App Figures</a:t>
            </a:r>
            <a:endParaRPr lang="en-IN" sz="3600" b="1" dirty="0" smtClean="0">
              <a:solidFill>
                <a:schemeClr val="accent6">
                  <a:lumMod val="75000"/>
                </a:schemeClr>
              </a:solidFill>
              <a:latin typeface="Georgia" pitchFamily="18" charset="0"/>
            </a:endParaRPr>
          </a:p>
        </p:txBody>
      </p:sp>
      <p:sp>
        <p:nvSpPr>
          <p:cNvPr id="13" name="Subtitle 3"/>
          <p:cNvSpPr txBox="1">
            <a:spLocks/>
          </p:cNvSpPr>
          <p:nvPr/>
        </p:nvSpPr>
        <p:spPr>
          <a:xfrm>
            <a:off x="714348" y="3286124"/>
            <a:ext cx="762000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ea typeface="Verdana" pitchFamily="34" charset="0"/>
                <a:cs typeface="Verdana" pitchFamily="34" charset="0"/>
              </a:rPr>
              <a:t>App Figures tracks all your mobile apps in one place and allows for multiple users with different access levels and a customised interface (dashboard). The reporting module is a great feature.</a:t>
            </a:r>
            <a:endParaRPr lang="en-IN" sz="2800" b="1" dirty="0" smtClean="0">
              <a:solidFill>
                <a:schemeClr val="accent5">
                  <a:lumMod val="75000"/>
                </a:schemeClr>
              </a:solidFill>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8" name="Title 2"/>
          <p:cNvSpPr txBox="1">
            <a:spLocks/>
          </p:cNvSpPr>
          <p:nvPr/>
        </p:nvSpPr>
        <p:spPr>
          <a:xfrm>
            <a:off x="642910" y="2066932"/>
            <a:ext cx="7772400" cy="993775"/>
          </a:xfrm>
          <a:prstGeom prst="rect">
            <a:avLst/>
          </a:prstGeom>
        </p:spPr>
        <p:txBody>
          <a:bodyPr vert="horz" lIns="91440" tIns="45720" rIns="91440" bIns="45720" rtlCol="0" anchor="ctr">
            <a:normAutofit/>
          </a:bodyPr>
          <a:lstStyle/>
          <a:p>
            <a:r>
              <a:rPr lang="en-IN" sz="3600" b="1" dirty="0" smtClean="0">
                <a:solidFill>
                  <a:schemeClr val="accent6">
                    <a:lumMod val="75000"/>
                  </a:schemeClr>
                </a:solidFill>
                <a:latin typeface="Georgia" pitchFamily="18" charset="0"/>
              </a:rPr>
              <a:t>8. </a:t>
            </a:r>
            <a:r>
              <a:rPr lang="en-IN" sz="3600" b="1" dirty="0" err="1" smtClean="0">
                <a:solidFill>
                  <a:schemeClr val="accent6">
                    <a:lumMod val="75000"/>
                  </a:schemeClr>
                </a:solidFill>
                <a:latin typeface="Georgia" pitchFamily="18" charset="0"/>
              </a:rPr>
              <a:t>Bango</a:t>
            </a:r>
            <a:endParaRPr lang="en-IN" sz="3600" b="1" dirty="0" smtClean="0">
              <a:solidFill>
                <a:schemeClr val="accent6">
                  <a:lumMod val="75000"/>
                </a:schemeClr>
              </a:solidFill>
              <a:latin typeface="Georgia" pitchFamily="18" charset="0"/>
            </a:endParaRPr>
          </a:p>
        </p:txBody>
      </p:sp>
      <p:sp>
        <p:nvSpPr>
          <p:cNvPr id="13" name="Subtitle 3"/>
          <p:cNvSpPr txBox="1">
            <a:spLocks/>
          </p:cNvSpPr>
          <p:nvPr/>
        </p:nvSpPr>
        <p:spPr>
          <a:xfrm>
            <a:off x="714348" y="3281378"/>
            <a:ext cx="7620000" cy="2362200"/>
          </a:xfrm>
          <a:prstGeom prst="rect">
            <a:avLst/>
          </a:prstGeom>
        </p:spPr>
        <p:txBody>
          <a:bodyPr vert="horz" lIns="91440" tIns="45720" rIns="91440" bIns="45720" rtlCol="0">
            <a:noAutofit/>
          </a:bodyPr>
          <a:lstStyle/>
          <a:p>
            <a:pPr>
              <a:spcBef>
                <a:spcPct val="20000"/>
              </a:spcBef>
            </a:pPr>
            <a:r>
              <a:rPr lang="en-IN" sz="2800" b="1" dirty="0" err="1" smtClean="0">
                <a:solidFill>
                  <a:schemeClr val="accent5">
                    <a:lumMod val="75000"/>
                  </a:schemeClr>
                </a:solidFill>
                <a:ea typeface="Verdana" pitchFamily="34" charset="0"/>
                <a:cs typeface="Verdana" pitchFamily="34" charset="0"/>
              </a:rPr>
              <a:t>Bango‘s</a:t>
            </a:r>
            <a:r>
              <a:rPr lang="en-IN" sz="2800" b="1" dirty="0" smtClean="0">
                <a:solidFill>
                  <a:schemeClr val="accent5">
                    <a:lumMod val="75000"/>
                  </a:schemeClr>
                </a:solidFill>
                <a:ea typeface="Verdana" pitchFamily="34" charset="0"/>
                <a:cs typeface="Verdana" pitchFamily="34" charset="0"/>
              </a:rPr>
              <a:t> big point of difference is that they allow integration of their analytics platform into most major mobile operating systems including Blackberry, </a:t>
            </a:r>
            <a:r>
              <a:rPr lang="en-IN" sz="2800" b="1" dirty="0" err="1" smtClean="0">
                <a:solidFill>
                  <a:schemeClr val="accent5">
                    <a:lumMod val="75000"/>
                  </a:schemeClr>
                </a:solidFill>
                <a:ea typeface="Verdana" pitchFamily="34" charset="0"/>
                <a:cs typeface="Verdana" pitchFamily="34" charset="0"/>
              </a:rPr>
              <a:t>iOS</a:t>
            </a:r>
            <a:r>
              <a:rPr lang="en-IN" sz="2800" b="1" dirty="0" smtClean="0">
                <a:solidFill>
                  <a:schemeClr val="accent5">
                    <a:lumMod val="75000"/>
                  </a:schemeClr>
                </a:solidFill>
                <a:ea typeface="Verdana" pitchFamily="34" charset="0"/>
                <a:cs typeface="Verdana" pitchFamily="34" charset="0"/>
              </a:rPr>
              <a:t>, Android, Palm, Windows Mobile and </a:t>
            </a:r>
            <a:r>
              <a:rPr lang="en-IN" sz="2800" b="1" dirty="0" err="1" smtClean="0">
                <a:solidFill>
                  <a:schemeClr val="accent5">
                    <a:lumMod val="75000"/>
                  </a:schemeClr>
                </a:solidFill>
                <a:ea typeface="Verdana" pitchFamily="34" charset="0"/>
                <a:cs typeface="Verdana" pitchFamily="34" charset="0"/>
              </a:rPr>
              <a:t>Symbian</a:t>
            </a:r>
            <a:r>
              <a:rPr lang="en-IN" sz="2800" b="1" dirty="0" smtClean="0">
                <a:solidFill>
                  <a:schemeClr val="accent5">
                    <a:lumMod val="75000"/>
                  </a:schemeClr>
                </a:solidFill>
                <a:ea typeface="Verdana" pitchFamily="34" charset="0"/>
                <a:cs typeface="Verdana" pitchFamily="34" charset="0"/>
              </a:rPr>
              <a:t>.</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8" name="Title 2"/>
          <p:cNvSpPr txBox="1">
            <a:spLocks/>
          </p:cNvSpPr>
          <p:nvPr/>
        </p:nvSpPr>
        <p:spPr>
          <a:xfrm>
            <a:off x="642910" y="2138370"/>
            <a:ext cx="7772400" cy="993775"/>
          </a:xfrm>
          <a:prstGeom prst="rect">
            <a:avLst/>
          </a:prstGeom>
        </p:spPr>
        <p:txBody>
          <a:bodyPr vert="horz" lIns="91440" tIns="45720" rIns="91440" bIns="45720" rtlCol="0" anchor="ctr">
            <a:normAutofit/>
          </a:bodyPr>
          <a:lstStyle/>
          <a:p>
            <a:pPr marL="0" lvl="1"/>
            <a:r>
              <a:rPr lang="en-IN" sz="3600" b="1" dirty="0">
                <a:solidFill>
                  <a:schemeClr val="accent6">
                    <a:lumMod val="75000"/>
                  </a:schemeClr>
                </a:solidFill>
                <a:latin typeface="Georgia" pitchFamily="18" charset="0"/>
              </a:rPr>
              <a:t>9</a:t>
            </a:r>
            <a:r>
              <a:rPr lang="en-IN" sz="3600" b="1" dirty="0" smtClean="0">
                <a:solidFill>
                  <a:schemeClr val="accent6">
                    <a:lumMod val="75000"/>
                  </a:schemeClr>
                </a:solidFill>
                <a:latin typeface="Georgia" pitchFamily="18" charset="0"/>
              </a:rPr>
              <a:t>. </a:t>
            </a:r>
            <a:r>
              <a:rPr lang="en-IN" sz="3600" b="1" dirty="0" err="1" smtClean="0">
                <a:solidFill>
                  <a:schemeClr val="accent6">
                    <a:lumMod val="75000"/>
                  </a:schemeClr>
                </a:solidFill>
                <a:latin typeface="Georgia" pitchFamily="18" charset="0"/>
              </a:rPr>
              <a:t>Medialets</a:t>
            </a:r>
            <a:r>
              <a:rPr lang="en-IN" sz="3600" b="1" dirty="0" smtClean="0">
                <a:solidFill>
                  <a:schemeClr val="accent6">
                    <a:lumMod val="75000"/>
                  </a:schemeClr>
                </a:solidFill>
                <a:latin typeface="Georgia" pitchFamily="18" charset="0"/>
              </a:rPr>
              <a:t> </a:t>
            </a:r>
            <a:endParaRPr lang="en-IN" sz="3600" b="1" dirty="0" smtClean="0">
              <a:solidFill>
                <a:schemeClr val="accent6">
                  <a:lumMod val="75000"/>
                </a:schemeClr>
              </a:solidFill>
              <a:latin typeface="Georgia" pitchFamily="18" charset="0"/>
            </a:endParaRPr>
          </a:p>
        </p:txBody>
      </p:sp>
      <p:sp>
        <p:nvSpPr>
          <p:cNvPr id="13" name="Subtitle 3"/>
          <p:cNvSpPr txBox="1">
            <a:spLocks/>
          </p:cNvSpPr>
          <p:nvPr/>
        </p:nvSpPr>
        <p:spPr>
          <a:xfrm>
            <a:off x="714348" y="3352816"/>
            <a:ext cx="762000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ea typeface="Verdana" pitchFamily="34" charset="0"/>
                <a:cs typeface="Verdana" pitchFamily="34" charset="0"/>
              </a:rPr>
              <a:t>They supply media rich ads in addition to mobile analytics. It also provides offline analytics and other useful features including App Store data access, user messaging, and seamless integration of their advertising campaign.</a:t>
            </a:r>
          </a:p>
          <a:p>
            <a:pPr>
              <a:spcBef>
                <a:spcPct val="20000"/>
              </a:spcBef>
            </a:pPr>
            <a:endParaRPr lang="en-IN" sz="2800" b="1" dirty="0" smtClean="0">
              <a:solidFill>
                <a:schemeClr val="accent5">
                  <a:lumMod val="75000"/>
                </a:schemeClr>
              </a:solidFill>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8" name="Title 2"/>
          <p:cNvSpPr txBox="1">
            <a:spLocks/>
          </p:cNvSpPr>
          <p:nvPr/>
        </p:nvSpPr>
        <p:spPr>
          <a:xfrm>
            <a:off x="642910" y="2138370"/>
            <a:ext cx="7772400" cy="993775"/>
          </a:xfrm>
          <a:prstGeom prst="rect">
            <a:avLst/>
          </a:prstGeom>
        </p:spPr>
        <p:txBody>
          <a:bodyPr vert="horz" lIns="91440" tIns="45720" rIns="91440" bIns="45720" rtlCol="0" anchor="ctr">
            <a:normAutofit fontScale="92500" lnSpcReduction="20000"/>
          </a:bodyPr>
          <a:lstStyle/>
          <a:p>
            <a:pPr marL="0" lvl="1"/>
            <a:r>
              <a:rPr lang="en-IN" sz="3600" b="1" dirty="0" smtClean="0">
                <a:solidFill>
                  <a:schemeClr val="accent6">
                    <a:lumMod val="75000"/>
                  </a:schemeClr>
                </a:solidFill>
                <a:latin typeface="Georgia" pitchFamily="18" charset="0"/>
              </a:rPr>
              <a:t>How To Choose The Right Mobile Analytics Tool?</a:t>
            </a:r>
            <a:endParaRPr lang="en-IN" sz="3600" b="1" dirty="0" smtClean="0">
              <a:solidFill>
                <a:schemeClr val="accent6">
                  <a:lumMod val="75000"/>
                </a:schemeClr>
              </a:solidFill>
              <a:latin typeface="Georgia" pitchFamily="18" charset="0"/>
            </a:endParaRPr>
          </a:p>
        </p:txBody>
      </p:sp>
      <p:sp>
        <p:nvSpPr>
          <p:cNvPr id="13" name="Subtitle 3"/>
          <p:cNvSpPr txBox="1">
            <a:spLocks/>
          </p:cNvSpPr>
          <p:nvPr/>
        </p:nvSpPr>
        <p:spPr>
          <a:xfrm>
            <a:off x="714348" y="3352816"/>
            <a:ext cx="762000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ea typeface="Verdana" pitchFamily="34" charset="0"/>
                <a:cs typeface="Verdana" pitchFamily="34" charset="0"/>
              </a:rPr>
              <a:t>Following are the factors to look out for when choosing a mobile analytics tool.</a:t>
            </a:r>
          </a:p>
          <a:p>
            <a:pPr>
              <a:spcBef>
                <a:spcPct val="20000"/>
              </a:spcBef>
            </a:pPr>
            <a:endParaRPr lang="en-IN" sz="2800" b="1" dirty="0" smtClean="0">
              <a:solidFill>
                <a:schemeClr val="accent5">
                  <a:lumMod val="75000"/>
                </a:schemeClr>
              </a:solidFill>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grpSp>
        <p:nvGrpSpPr>
          <p:cNvPr id="7" name="Group 6"/>
          <p:cNvGrpSpPr/>
          <p:nvPr/>
        </p:nvGrpSpPr>
        <p:grpSpPr>
          <a:xfrm>
            <a:off x="457201" y="2157426"/>
            <a:ext cx="2571749" cy="1543050"/>
            <a:chOff x="0" y="591343"/>
            <a:chExt cx="2571749" cy="1543050"/>
          </a:xfrm>
        </p:grpSpPr>
        <p:sp>
          <p:nvSpPr>
            <p:cNvPr id="22" name="Rectangle 21"/>
            <p:cNvSpPr/>
            <p:nvPr/>
          </p:nvSpPr>
          <p:spPr>
            <a:xfrm>
              <a:off x="0" y="591343"/>
              <a:ext cx="2571749" cy="1543050"/>
            </a:xfrm>
            <a:prstGeom prst="rect">
              <a:avLst/>
            </a:prstGeom>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23" name="Rectangle 22"/>
            <p:cNvSpPr/>
            <p:nvPr/>
          </p:nvSpPr>
          <p:spPr>
            <a:xfrm>
              <a:off x="0" y="591343"/>
              <a:ext cx="2571749" cy="154305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rtl="0">
                <a:lnSpc>
                  <a:spcPct val="90000"/>
                </a:lnSpc>
                <a:spcBef>
                  <a:spcPct val="0"/>
                </a:spcBef>
                <a:spcAft>
                  <a:spcPct val="35000"/>
                </a:spcAft>
              </a:pPr>
              <a:r>
                <a:rPr lang="en-IN" sz="1400" b="1" kern="1200" dirty="0" smtClean="0"/>
                <a:t>If you do not have a mobile app, the tool that gives web analytics along with mobile website analytics will suffice for you.</a:t>
              </a:r>
              <a:endParaRPr lang="en-IN" sz="1400" kern="1200" dirty="0"/>
            </a:p>
          </p:txBody>
        </p:sp>
      </p:grpSp>
      <p:grpSp>
        <p:nvGrpSpPr>
          <p:cNvPr id="9" name="Group 8"/>
          <p:cNvGrpSpPr/>
          <p:nvPr/>
        </p:nvGrpSpPr>
        <p:grpSpPr>
          <a:xfrm>
            <a:off x="3286126" y="2157426"/>
            <a:ext cx="2571749" cy="1543050"/>
            <a:chOff x="2828925" y="591343"/>
            <a:chExt cx="2571749" cy="1543050"/>
          </a:xfrm>
        </p:grpSpPr>
        <p:sp>
          <p:nvSpPr>
            <p:cNvPr id="20" name="Rectangle 19"/>
            <p:cNvSpPr/>
            <p:nvPr/>
          </p:nvSpPr>
          <p:spPr>
            <a:xfrm>
              <a:off x="2828925" y="591343"/>
              <a:ext cx="2571749" cy="1543050"/>
            </a:xfrm>
            <a:prstGeom prst="rect">
              <a:avLst/>
            </a:prstGeom>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sp>
        <p:sp>
          <p:nvSpPr>
            <p:cNvPr id="21" name="Rectangle 20"/>
            <p:cNvSpPr/>
            <p:nvPr/>
          </p:nvSpPr>
          <p:spPr>
            <a:xfrm>
              <a:off x="2828925" y="591343"/>
              <a:ext cx="2571749" cy="154305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rtl="0">
                <a:lnSpc>
                  <a:spcPct val="90000"/>
                </a:lnSpc>
                <a:spcBef>
                  <a:spcPct val="0"/>
                </a:spcBef>
                <a:spcAft>
                  <a:spcPct val="35000"/>
                </a:spcAft>
              </a:pPr>
              <a:r>
                <a:rPr lang="en-IN" sz="1400" b="1" kern="1200" dirty="0" smtClean="0"/>
                <a:t>Look for ease of integration.</a:t>
              </a:r>
              <a:endParaRPr lang="en-IN" sz="1400" kern="1200" dirty="0"/>
            </a:p>
          </p:txBody>
        </p:sp>
      </p:grpSp>
      <p:grpSp>
        <p:nvGrpSpPr>
          <p:cNvPr id="10" name="Group 9"/>
          <p:cNvGrpSpPr/>
          <p:nvPr/>
        </p:nvGrpSpPr>
        <p:grpSpPr>
          <a:xfrm>
            <a:off x="6115050" y="2157426"/>
            <a:ext cx="2571749" cy="1543050"/>
            <a:chOff x="5657849" y="591343"/>
            <a:chExt cx="2571749" cy="1543050"/>
          </a:xfrm>
        </p:grpSpPr>
        <p:sp>
          <p:nvSpPr>
            <p:cNvPr id="18" name="Rectangle 17"/>
            <p:cNvSpPr/>
            <p:nvPr/>
          </p:nvSpPr>
          <p:spPr>
            <a:xfrm>
              <a:off x="5657849" y="591343"/>
              <a:ext cx="2571749" cy="1543050"/>
            </a:xfrm>
            <a:prstGeom prst="rect">
              <a:avLst/>
            </a:prstGeom>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sp>
        <p:sp>
          <p:nvSpPr>
            <p:cNvPr id="19" name="Rectangle 18"/>
            <p:cNvSpPr/>
            <p:nvPr/>
          </p:nvSpPr>
          <p:spPr>
            <a:xfrm>
              <a:off x="5657849" y="591343"/>
              <a:ext cx="2571749" cy="154305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rtl="0">
                <a:lnSpc>
                  <a:spcPct val="90000"/>
                </a:lnSpc>
                <a:spcBef>
                  <a:spcPct val="0"/>
                </a:spcBef>
                <a:spcAft>
                  <a:spcPct val="35000"/>
                </a:spcAft>
              </a:pPr>
              <a:r>
                <a:rPr lang="en-IN" sz="1400" b="1" kern="1200" dirty="0" smtClean="0"/>
                <a:t>Real-time data for knowledge discovery and timely action.</a:t>
              </a:r>
              <a:endParaRPr lang="en-IN" sz="1400" kern="1200" dirty="0"/>
            </a:p>
          </p:txBody>
        </p:sp>
      </p:grpSp>
      <p:grpSp>
        <p:nvGrpSpPr>
          <p:cNvPr id="11" name="Group 10"/>
          <p:cNvGrpSpPr/>
          <p:nvPr/>
        </p:nvGrpSpPr>
        <p:grpSpPr>
          <a:xfrm>
            <a:off x="1871663" y="3957652"/>
            <a:ext cx="2571749" cy="1543050"/>
            <a:chOff x="1414462" y="2391569"/>
            <a:chExt cx="2571749" cy="1543050"/>
          </a:xfrm>
        </p:grpSpPr>
        <p:sp>
          <p:nvSpPr>
            <p:cNvPr id="16" name="Rectangle 15"/>
            <p:cNvSpPr/>
            <p:nvPr/>
          </p:nvSpPr>
          <p:spPr>
            <a:xfrm>
              <a:off x="1414462" y="2391569"/>
              <a:ext cx="2571749" cy="1543050"/>
            </a:xfrm>
            <a:prstGeom prst="rect">
              <a:avLst/>
            </a:prstGeom>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sp>
        <p:sp>
          <p:nvSpPr>
            <p:cNvPr id="17" name="Rectangle 16"/>
            <p:cNvSpPr/>
            <p:nvPr/>
          </p:nvSpPr>
          <p:spPr>
            <a:xfrm>
              <a:off x="1414462" y="2391569"/>
              <a:ext cx="2571749" cy="154305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rtl="0">
                <a:lnSpc>
                  <a:spcPct val="90000"/>
                </a:lnSpc>
                <a:spcBef>
                  <a:spcPct val="0"/>
                </a:spcBef>
                <a:spcAft>
                  <a:spcPct val="35000"/>
                </a:spcAft>
              </a:pPr>
              <a:r>
                <a:rPr lang="en-IN" sz="1400" b="1" kern="1200" dirty="0" smtClean="0"/>
                <a:t>Reliable security features.</a:t>
              </a:r>
              <a:endParaRPr lang="en-IN" sz="1400" kern="1200" dirty="0"/>
            </a:p>
          </p:txBody>
        </p:sp>
      </p:grpSp>
      <p:grpSp>
        <p:nvGrpSpPr>
          <p:cNvPr id="12" name="Group 11"/>
          <p:cNvGrpSpPr/>
          <p:nvPr/>
        </p:nvGrpSpPr>
        <p:grpSpPr>
          <a:xfrm>
            <a:off x="4700588" y="3957652"/>
            <a:ext cx="2571749" cy="1543050"/>
            <a:chOff x="4243387" y="2391569"/>
            <a:chExt cx="2571749" cy="1543050"/>
          </a:xfrm>
        </p:grpSpPr>
        <p:sp>
          <p:nvSpPr>
            <p:cNvPr id="14" name="Rectangle 13"/>
            <p:cNvSpPr/>
            <p:nvPr/>
          </p:nvSpPr>
          <p:spPr>
            <a:xfrm>
              <a:off x="4243387" y="2391569"/>
              <a:ext cx="2571749" cy="1543050"/>
            </a:xfrm>
            <a:prstGeom prst="rect">
              <a:avLst/>
            </a:prstGeom>
          </p:spPr>
          <p:style>
            <a:lnRef idx="0">
              <a:schemeClr val="lt1">
                <a:hueOff val="0"/>
                <a:satOff val="0"/>
                <a:lumOff val="0"/>
                <a:alphaOff val="0"/>
              </a:schemeClr>
            </a:lnRef>
            <a:fillRef idx="3">
              <a:schemeClr val="accent6">
                <a:hueOff val="0"/>
                <a:satOff val="0"/>
                <a:lumOff val="0"/>
                <a:alphaOff val="0"/>
              </a:schemeClr>
            </a:fillRef>
            <a:effectRef idx="2">
              <a:schemeClr val="accent6">
                <a:hueOff val="0"/>
                <a:satOff val="0"/>
                <a:lumOff val="0"/>
                <a:alphaOff val="0"/>
              </a:schemeClr>
            </a:effectRef>
            <a:fontRef idx="minor">
              <a:schemeClr val="lt1"/>
            </a:fontRef>
          </p:style>
        </p:sp>
        <p:sp>
          <p:nvSpPr>
            <p:cNvPr id="15" name="Rectangle 14"/>
            <p:cNvSpPr/>
            <p:nvPr/>
          </p:nvSpPr>
          <p:spPr>
            <a:xfrm>
              <a:off x="4243387" y="2391569"/>
              <a:ext cx="2571749" cy="154305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rtl="0">
                <a:lnSpc>
                  <a:spcPct val="90000"/>
                </a:lnSpc>
                <a:spcBef>
                  <a:spcPct val="0"/>
                </a:spcBef>
                <a:spcAft>
                  <a:spcPct val="35000"/>
                </a:spcAft>
              </a:pPr>
              <a:r>
                <a:rPr lang="en-IN" sz="1400" b="1" kern="1200" dirty="0" smtClean="0"/>
                <a:t>If you are looking for </a:t>
              </a:r>
              <a:r>
                <a:rPr lang="en-IN" sz="1400" b="1" kern="1200" dirty="0" smtClean="0"/>
                <a:t>an </a:t>
              </a:r>
              <a:r>
                <a:rPr lang="en-IN" sz="1400" b="1" kern="1200" dirty="0" smtClean="0"/>
                <a:t>analytics tool for your app, look for tools that give you in-depth data on acquisition, activation, retention, referral and revenue.</a:t>
              </a:r>
              <a:endParaRPr lang="en-IN" sz="1400" kern="1200" dirty="0"/>
            </a:p>
          </p:txBody>
        </p:sp>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9" name="Subtitle 3"/>
          <p:cNvSpPr txBox="1">
            <a:spLocks/>
          </p:cNvSpPr>
          <p:nvPr/>
        </p:nvSpPr>
        <p:spPr>
          <a:xfrm>
            <a:off x="642910" y="2500306"/>
            <a:ext cx="7620000" cy="2362200"/>
          </a:xfrm>
          <a:prstGeom prst="rect">
            <a:avLst/>
          </a:prstGeom>
        </p:spPr>
        <p:txBody>
          <a:bodyPr vert="horz" lIns="91440" tIns="45720" rIns="91440" bIns="45720" rtlCol="0">
            <a:noAutofit/>
          </a:bodyPr>
          <a:lstStyle/>
          <a:p>
            <a:pPr>
              <a:spcBef>
                <a:spcPct val="20000"/>
              </a:spcBef>
            </a:pPr>
            <a:r>
              <a:rPr lang="en-IN" sz="3600" b="1" dirty="0" smtClean="0">
                <a:solidFill>
                  <a:schemeClr val="accent6">
                    <a:lumMod val="75000"/>
                  </a:schemeClr>
                </a:solidFill>
                <a:latin typeface="Georgia" pitchFamily="18" charset="0"/>
                <a:ea typeface="Verdana" pitchFamily="34" charset="0"/>
                <a:cs typeface="Verdana" pitchFamily="34" charset="0"/>
              </a:rPr>
              <a:t>The choice ultimately depends </a:t>
            </a:r>
            <a:r>
              <a:rPr lang="en-IN" sz="2800" b="1" dirty="0" smtClean="0">
                <a:solidFill>
                  <a:schemeClr val="accent5">
                    <a:lumMod val="75000"/>
                  </a:schemeClr>
                </a:solidFill>
                <a:ea typeface="Verdana" pitchFamily="34" charset="0"/>
                <a:cs typeface="Verdana" pitchFamily="34" charset="0"/>
              </a:rPr>
              <a:t>on your mobile marketing needs. Most of these mobile analytics tool have a free version, so you can test drive before you choose one.</a:t>
            </a:r>
          </a:p>
          <a:p>
            <a:pPr>
              <a:spcBef>
                <a:spcPct val="20000"/>
              </a:spcBef>
            </a:pPr>
            <a:endParaRPr lang="en-IN" sz="2800" b="1" dirty="0" smtClean="0">
              <a:solidFill>
                <a:schemeClr val="accent5">
                  <a:lumMod val="75000"/>
                </a:schemeClr>
              </a:solidFill>
              <a:ea typeface="Verdana" pitchFamily="34" charset="0"/>
              <a:cs typeface="Verdana" pitchFamily="34" charset="0"/>
            </a:endParaRPr>
          </a:p>
          <a:p>
            <a:pPr>
              <a:spcBef>
                <a:spcPct val="20000"/>
              </a:spcBef>
            </a:pPr>
            <a:endParaRPr lang="en-IN" sz="2800" b="1" dirty="0" smtClean="0">
              <a:solidFill>
                <a:schemeClr val="accent5">
                  <a:lumMod val="75000"/>
                </a:schemeClr>
              </a:solidFill>
              <a:ea typeface="Verdana" pitchFamily="34" charset="0"/>
              <a:cs typeface="Verdana" pitchFamily="34" charset="0"/>
            </a:endParaRPr>
          </a:p>
          <a:p>
            <a:pPr>
              <a:spcBef>
                <a:spcPct val="20000"/>
              </a:spcBef>
            </a:pPr>
            <a:endParaRPr lang="en-IN" sz="2800" b="1" dirty="0" smtClean="0">
              <a:solidFill>
                <a:schemeClr val="accent5">
                  <a:lumMod val="75000"/>
                </a:schemeClr>
              </a:solidFill>
              <a:ea typeface="Verdana" pitchFamily="34" charset="0"/>
              <a:cs typeface="Verdana" pitchFamily="34" charset="0"/>
            </a:endParaRPr>
          </a:p>
          <a:p>
            <a:pPr lvl="0">
              <a:spcBef>
                <a:spcPct val="20000"/>
              </a:spcBef>
            </a:pPr>
            <a:endParaRPr lang="en-IN" sz="2800" b="1" dirty="0" smtClean="0">
              <a:solidFill>
                <a:schemeClr val="accent5">
                  <a:lumMod val="75000"/>
                </a:schemeClr>
              </a:solidFill>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endParaRPr lang="en-IN"/>
          </a:p>
        </p:txBody>
      </p:sp>
      <p:sp>
        <p:nvSpPr>
          <p:cNvPr id="12" name="Content Placeholder 11"/>
          <p:cNvSpPr>
            <a:spLocks noGrp="1"/>
          </p:cNvSpPr>
          <p:nvPr>
            <p:ph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7" name="Title 3"/>
          <p:cNvSpPr txBox="1">
            <a:spLocks/>
          </p:cNvSpPr>
          <p:nvPr/>
        </p:nvSpPr>
        <p:spPr>
          <a:xfrm>
            <a:off x="642910" y="2714620"/>
            <a:ext cx="7772400" cy="147002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IN" sz="6000" b="1" i="0" u="none" strike="noStrike" kern="1200" cap="none" spc="0" normalizeH="0" baseline="0" noProof="0" dirty="0" smtClean="0">
                <a:ln>
                  <a:noFill/>
                </a:ln>
                <a:solidFill>
                  <a:schemeClr val="accent6">
                    <a:lumMod val="75000"/>
                  </a:schemeClr>
                </a:solidFill>
                <a:effectLst/>
                <a:uLnTx/>
                <a:uFillTx/>
                <a:latin typeface="Georgia" pitchFamily="18" charset="0"/>
                <a:ea typeface="+mj-ea"/>
                <a:cs typeface="+mj-cs"/>
              </a:rPr>
              <a:t>Thank You</a:t>
            </a:r>
            <a:endParaRPr kumimoji="0" lang="en-IN" sz="6000" b="1" i="0" u="none" strike="noStrike" kern="1200" cap="none" spc="0" normalizeH="0" baseline="0" noProof="0" dirty="0">
              <a:ln>
                <a:noFill/>
              </a:ln>
              <a:solidFill>
                <a:schemeClr val="accent6">
                  <a:lumMod val="75000"/>
                </a:schemeClr>
              </a:solidFill>
              <a:effectLst/>
              <a:uLnTx/>
              <a:uFillTx/>
              <a:latin typeface="Georgia" pitchFamily="18" charset="0"/>
              <a:ea typeface="+mj-ea"/>
              <a:cs typeface="+mj-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endParaRPr lang="en-IN"/>
          </a:p>
        </p:txBody>
      </p:sp>
      <p:sp>
        <p:nvSpPr>
          <p:cNvPr id="12" name="Content Placeholder 11"/>
          <p:cNvSpPr>
            <a:spLocks noGrp="1"/>
          </p:cNvSpPr>
          <p:nvPr>
            <p:ph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14" name="Title 2"/>
          <p:cNvSpPr txBox="1">
            <a:spLocks/>
          </p:cNvSpPr>
          <p:nvPr/>
        </p:nvSpPr>
        <p:spPr>
          <a:xfrm>
            <a:off x="642910" y="2214554"/>
            <a:ext cx="8001056" cy="107157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IN" sz="4400" b="1" i="0" u="none" strike="noStrike" kern="1200" cap="none" spc="0" normalizeH="0" baseline="0" noProof="0" dirty="0" smtClean="0">
                <a:ln>
                  <a:noFill/>
                </a:ln>
                <a:solidFill>
                  <a:schemeClr val="accent5">
                    <a:lumMod val="75000"/>
                  </a:schemeClr>
                </a:solidFill>
                <a:effectLst/>
                <a:uLnTx/>
                <a:uFillTx/>
                <a:latin typeface="Georgia" pitchFamily="18" charset="0"/>
                <a:ea typeface="Verdana" pitchFamily="34" charset="0"/>
                <a:cs typeface="Verdana" pitchFamily="34" charset="0"/>
              </a:rPr>
              <a:t>Video #10</a:t>
            </a:r>
          </a:p>
        </p:txBody>
      </p:sp>
      <p:sp>
        <p:nvSpPr>
          <p:cNvPr id="15" name="Subtitle 3"/>
          <p:cNvSpPr txBox="1">
            <a:spLocks/>
          </p:cNvSpPr>
          <p:nvPr/>
        </p:nvSpPr>
        <p:spPr>
          <a:xfrm>
            <a:off x="1571604" y="3500438"/>
            <a:ext cx="6400800" cy="1109658"/>
          </a:xfrm>
          <a:prstGeom prst="rect">
            <a:avLst/>
          </a:prstGeom>
        </p:spPr>
        <p:txBody>
          <a:bodyPr vert="horz" lIns="91440" tIns="45720" rIns="91440" bIns="45720" rtlCol="0">
            <a:normAutofit lnSpcReduction="10000"/>
          </a:bodyPr>
          <a:lstStyle/>
          <a:p>
            <a:pPr lvl="0" algn="ctr">
              <a:spcBef>
                <a:spcPct val="0"/>
              </a:spcBef>
            </a:pPr>
            <a:r>
              <a:rPr lang="en-IN" sz="3600" b="1" dirty="0" smtClean="0">
                <a:solidFill>
                  <a:schemeClr val="accent6">
                    <a:lumMod val="75000"/>
                  </a:schemeClr>
                </a:solidFill>
                <a:ea typeface="Verdana" pitchFamily="34" charset="0"/>
                <a:cs typeface="Verdana" pitchFamily="34" charset="0"/>
              </a:rPr>
              <a:t>Mobile Analytics: Tools to measure Mobile marketing ROI</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7" name="Content Placeholder 4"/>
          <p:cNvSpPr txBox="1">
            <a:spLocks/>
          </p:cNvSpPr>
          <p:nvPr/>
        </p:nvSpPr>
        <p:spPr>
          <a:xfrm>
            <a:off x="714348" y="2285992"/>
            <a:ext cx="7858180" cy="3071834"/>
          </a:xfrm>
          <a:prstGeom prst="rect">
            <a:avLst/>
          </a:prstGeom>
        </p:spPr>
        <p:txBody>
          <a:bodyPr vert="horz" lIns="91440" tIns="45720" rIns="91440" bIns="45720" rtlCol="0">
            <a:normAutofit fontScale="77500" lnSpcReduction="20000"/>
          </a:bodyPr>
          <a:lstStyle/>
          <a:p>
            <a:pPr>
              <a:lnSpc>
                <a:spcPct val="150000"/>
              </a:lnSpc>
            </a:pPr>
            <a:r>
              <a:rPr lang="en-IN" sz="5100" b="1" dirty="0" smtClean="0">
                <a:solidFill>
                  <a:schemeClr val="accent6">
                    <a:lumMod val="75000"/>
                  </a:schemeClr>
                </a:solidFill>
                <a:latin typeface="Georgia" pitchFamily="18" charset="0"/>
              </a:rPr>
              <a:t>Now that we ALL understand </a:t>
            </a:r>
            <a:r>
              <a:rPr lang="en-IN" sz="3900" b="1" dirty="0" smtClean="0">
                <a:solidFill>
                  <a:schemeClr val="accent5">
                    <a:lumMod val="75000"/>
                  </a:schemeClr>
                </a:solidFill>
              </a:rPr>
              <a:t>the importance of Mobile App Analytics, let’s take a look at the different analytical packages that are available to you.</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8" name="Title 2"/>
          <p:cNvSpPr txBox="1">
            <a:spLocks/>
          </p:cNvSpPr>
          <p:nvPr/>
        </p:nvSpPr>
        <p:spPr>
          <a:xfrm>
            <a:off x="685800" y="2130425"/>
            <a:ext cx="7772400" cy="993775"/>
          </a:xfrm>
          <a:prstGeom prst="rect">
            <a:avLst/>
          </a:prstGeom>
        </p:spPr>
        <p:txBody>
          <a:bodyPr vert="horz" lIns="91440" tIns="45720" rIns="91440" bIns="45720" rtlCol="0" anchor="ctr">
            <a:normAutofit/>
          </a:bodyPr>
          <a:lstStyle/>
          <a:p>
            <a:pPr>
              <a:spcBef>
                <a:spcPct val="0"/>
              </a:spcBef>
              <a:defRPr/>
            </a:pPr>
            <a:r>
              <a:rPr lang="en-IN" sz="3600" b="1" dirty="0" smtClean="0">
                <a:solidFill>
                  <a:schemeClr val="accent6">
                    <a:lumMod val="75000"/>
                  </a:schemeClr>
                </a:solidFill>
                <a:latin typeface="Georgia" pitchFamily="18" charset="0"/>
                <a:ea typeface="+mj-ea"/>
                <a:cs typeface="+mj-cs"/>
              </a:rPr>
              <a:t>1. </a:t>
            </a:r>
            <a:r>
              <a:rPr lang="en-IN" sz="3600" b="1" dirty="0" err="1" smtClean="0">
                <a:solidFill>
                  <a:schemeClr val="accent6">
                    <a:lumMod val="75000"/>
                  </a:schemeClr>
                </a:solidFill>
                <a:latin typeface="Georgia" pitchFamily="18" charset="0"/>
                <a:ea typeface="+mj-ea"/>
                <a:cs typeface="+mj-cs"/>
              </a:rPr>
              <a:t>Countly</a:t>
            </a:r>
            <a:endParaRPr lang="en-IN" sz="3600" b="1" dirty="0">
              <a:solidFill>
                <a:schemeClr val="accent6">
                  <a:lumMod val="75000"/>
                </a:schemeClr>
              </a:solidFill>
              <a:latin typeface="Georgia" pitchFamily="18" charset="0"/>
              <a:ea typeface="+mj-ea"/>
              <a:cs typeface="+mj-cs"/>
            </a:endParaRPr>
          </a:p>
        </p:txBody>
      </p:sp>
      <p:sp>
        <p:nvSpPr>
          <p:cNvPr id="9" name="Subtitle 3"/>
          <p:cNvSpPr txBox="1">
            <a:spLocks/>
          </p:cNvSpPr>
          <p:nvPr/>
        </p:nvSpPr>
        <p:spPr>
          <a:xfrm>
            <a:off x="685800" y="3276600"/>
            <a:ext cx="7620000" cy="2362200"/>
          </a:xfrm>
          <a:prstGeom prst="rect">
            <a:avLst/>
          </a:prstGeom>
        </p:spPr>
        <p:txBody>
          <a:bodyPr vert="horz" lIns="91440" tIns="45720" rIns="91440" bIns="45720" rtlCol="0">
            <a:noAutofit/>
          </a:bodyPr>
          <a:lstStyle/>
          <a:p>
            <a:pPr>
              <a:spcBef>
                <a:spcPct val="20000"/>
              </a:spcBef>
            </a:pPr>
            <a:r>
              <a:rPr lang="en-IN" sz="2800" b="1" dirty="0" err="1" smtClean="0">
                <a:solidFill>
                  <a:schemeClr val="accent5">
                    <a:lumMod val="75000"/>
                  </a:schemeClr>
                </a:solidFill>
                <a:ea typeface="Verdana" pitchFamily="34" charset="0"/>
                <a:cs typeface="Verdana" pitchFamily="34" charset="0"/>
              </a:rPr>
              <a:t>Countly</a:t>
            </a:r>
            <a:r>
              <a:rPr lang="en-IN" sz="2800" b="1" dirty="0" smtClean="0">
                <a:solidFill>
                  <a:schemeClr val="accent5">
                    <a:lumMod val="75000"/>
                  </a:schemeClr>
                </a:solidFill>
                <a:ea typeface="Verdana" pitchFamily="34" charset="0"/>
                <a:cs typeface="Verdana" pitchFamily="34" charset="0"/>
              </a:rPr>
              <a:t> is an open source great app marketing tool that lets you monitor the users actions inside your mobile application so you get a better idea of how the user is experiencing your app. i.e. drop-off points, etc</a:t>
            </a:r>
            <a:endParaRPr lang="en-IN" sz="2800" b="1" dirty="0" smtClean="0">
              <a:solidFill>
                <a:schemeClr val="accent5">
                  <a:lumMod val="75000"/>
                </a:schemeClr>
              </a:solidFill>
              <a:ea typeface="Verdana" pitchFamily="34" charset="0"/>
              <a:cs typeface="Verdana"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8" name="Title 2"/>
          <p:cNvSpPr txBox="1">
            <a:spLocks/>
          </p:cNvSpPr>
          <p:nvPr/>
        </p:nvSpPr>
        <p:spPr>
          <a:xfrm>
            <a:off x="685800" y="2130425"/>
            <a:ext cx="7772400" cy="993775"/>
          </a:xfrm>
          <a:prstGeom prst="rect">
            <a:avLst/>
          </a:prstGeom>
        </p:spPr>
        <p:txBody>
          <a:bodyPr vert="horz" lIns="91440" tIns="45720" rIns="91440" bIns="45720" rtlCol="0" anchor="ctr">
            <a:normAutofit/>
          </a:bodyPr>
          <a:lstStyle/>
          <a:p>
            <a:pPr>
              <a:spcBef>
                <a:spcPct val="0"/>
              </a:spcBef>
              <a:defRPr/>
            </a:pPr>
            <a:r>
              <a:rPr lang="en-IN" sz="3600" b="1" dirty="0" smtClean="0">
                <a:solidFill>
                  <a:schemeClr val="accent6">
                    <a:lumMod val="75000"/>
                  </a:schemeClr>
                </a:solidFill>
                <a:latin typeface="Georgia" pitchFamily="18" charset="0"/>
                <a:ea typeface="+mj-ea"/>
                <a:cs typeface="+mj-cs"/>
              </a:rPr>
              <a:t>2. </a:t>
            </a:r>
            <a:r>
              <a:rPr lang="en-IN" sz="3600" b="1" dirty="0">
                <a:solidFill>
                  <a:schemeClr val="accent6">
                    <a:lumMod val="75000"/>
                  </a:schemeClr>
                </a:solidFill>
                <a:latin typeface="Georgia" pitchFamily="18" charset="0"/>
                <a:ea typeface="+mj-ea"/>
                <a:cs typeface="+mj-cs"/>
              </a:rPr>
              <a:t>Flurry Analytics</a:t>
            </a:r>
            <a:endParaRPr lang="en-IN" sz="3600" b="1" dirty="0">
              <a:solidFill>
                <a:schemeClr val="accent6">
                  <a:lumMod val="75000"/>
                </a:schemeClr>
              </a:solidFill>
              <a:latin typeface="Georgia" pitchFamily="18" charset="0"/>
              <a:ea typeface="+mj-ea"/>
              <a:cs typeface="+mj-cs"/>
            </a:endParaRPr>
          </a:p>
        </p:txBody>
      </p:sp>
      <p:sp>
        <p:nvSpPr>
          <p:cNvPr id="9" name="Subtitle 3"/>
          <p:cNvSpPr txBox="1">
            <a:spLocks/>
          </p:cNvSpPr>
          <p:nvPr/>
        </p:nvSpPr>
        <p:spPr>
          <a:xfrm>
            <a:off x="685800" y="3276600"/>
            <a:ext cx="762000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ea typeface="Verdana" pitchFamily="34" charset="0"/>
                <a:cs typeface="Verdana" pitchFamily="34" charset="0"/>
              </a:rPr>
              <a:t>Over 170,000 businesses use Flurry Analytics in more than 540,000 applications to measure audience reach, engagement, retention, conversions, revenue and more. It also gives you insight into how your advertising campaigns are performing so that you can test and measure. </a:t>
            </a:r>
            <a:endParaRPr lang="en-IN" sz="2800" b="1" dirty="0" smtClean="0">
              <a:solidFill>
                <a:schemeClr val="accent5">
                  <a:lumMod val="75000"/>
                </a:schemeClr>
              </a:solidFill>
              <a:ea typeface="Verdana" pitchFamily="34" charset="0"/>
              <a:cs typeface="Verdana"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8" name="Title 2"/>
          <p:cNvSpPr txBox="1">
            <a:spLocks/>
          </p:cNvSpPr>
          <p:nvPr/>
        </p:nvSpPr>
        <p:spPr>
          <a:xfrm>
            <a:off x="685800" y="2130425"/>
            <a:ext cx="7772400" cy="993775"/>
          </a:xfrm>
          <a:prstGeom prst="rect">
            <a:avLst/>
          </a:prstGeom>
        </p:spPr>
        <p:txBody>
          <a:bodyPr vert="horz" lIns="91440" tIns="45720" rIns="91440" bIns="45720" rtlCol="0" anchor="ctr">
            <a:normAutofit/>
          </a:bodyPr>
          <a:lstStyle/>
          <a:p>
            <a:pPr>
              <a:spcBef>
                <a:spcPct val="0"/>
              </a:spcBef>
              <a:defRPr/>
            </a:pPr>
            <a:r>
              <a:rPr lang="en-IN" sz="3600" b="1" dirty="0" smtClean="0">
                <a:solidFill>
                  <a:schemeClr val="accent6">
                    <a:lumMod val="75000"/>
                  </a:schemeClr>
                </a:solidFill>
                <a:latin typeface="Georgia" pitchFamily="18" charset="0"/>
                <a:ea typeface="+mj-ea"/>
                <a:cs typeface="+mj-cs"/>
              </a:rPr>
              <a:t>3. </a:t>
            </a:r>
            <a:r>
              <a:rPr lang="en-IN" sz="3600" b="1" dirty="0" err="1" smtClean="0">
                <a:solidFill>
                  <a:schemeClr val="accent6">
                    <a:lumMod val="75000"/>
                  </a:schemeClr>
                </a:solidFill>
                <a:latin typeface="Georgia" pitchFamily="18" charset="0"/>
                <a:ea typeface="+mj-ea"/>
                <a:cs typeface="+mj-cs"/>
              </a:rPr>
              <a:t>Localytics</a:t>
            </a:r>
            <a:endParaRPr lang="en-IN" sz="3600" b="1" dirty="0">
              <a:solidFill>
                <a:schemeClr val="accent6">
                  <a:lumMod val="75000"/>
                </a:schemeClr>
              </a:solidFill>
              <a:latin typeface="Georgia" pitchFamily="18" charset="0"/>
              <a:ea typeface="+mj-ea"/>
              <a:cs typeface="+mj-cs"/>
            </a:endParaRPr>
          </a:p>
        </p:txBody>
      </p:sp>
      <p:sp>
        <p:nvSpPr>
          <p:cNvPr id="9" name="Subtitle 3"/>
          <p:cNvSpPr txBox="1">
            <a:spLocks/>
          </p:cNvSpPr>
          <p:nvPr/>
        </p:nvSpPr>
        <p:spPr>
          <a:xfrm>
            <a:off x="685800" y="3276600"/>
            <a:ext cx="7620000" cy="2362200"/>
          </a:xfrm>
          <a:prstGeom prst="rect">
            <a:avLst/>
          </a:prstGeom>
        </p:spPr>
        <p:txBody>
          <a:bodyPr vert="horz" lIns="91440" tIns="45720" rIns="91440" bIns="45720" rtlCol="0">
            <a:noAutofit/>
          </a:bodyPr>
          <a:lstStyle/>
          <a:p>
            <a:pPr>
              <a:spcBef>
                <a:spcPct val="20000"/>
              </a:spcBef>
            </a:pPr>
            <a:r>
              <a:rPr lang="en-IN" sz="2800" b="1" dirty="0" err="1" smtClean="0">
                <a:solidFill>
                  <a:schemeClr val="accent5">
                    <a:lumMod val="75000"/>
                  </a:schemeClr>
                </a:solidFill>
                <a:ea typeface="Verdana" pitchFamily="34" charset="0"/>
                <a:cs typeface="Verdana" pitchFamily="34" charset="0"/>
              </a:rPr>
              <a:t>Localytics</a:t>
            </a:r>
            <a:r>
              <a:rPr lang="en-IN" sz="2800" b="1" dirty="0" smtClean="0">
                <a:solidFill>
                  <a:schemeClr val="accent5">
                    <a:lumMod val="75000"/>
                  </a:schemeClr>
                </a:solidFill>
                <a:ea typeface="Verdana" pitchFamily="34" charset="0"/>
                <a:cs typeface="Verdana" pitchFamily="34" charset="0"/>
              </a:rPr>
              <a:t> is more concentrated on goal conversion and gives you full visual representation of the app performance to convert goals. It can be used in a monetisation/social sharing optimisation campaign.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8" name="Title 2"/>
          <p:cNvSpPr txBox="1">
            <a:spLocks/>
          </p:cNvSpPr>
          <p:nvPr/>
        </p:nvSpPr>
        <p:spPr>
          <a:xfrm>
            <a:off x="685800" y="2130425"/>
            <a:ext cx="7772400" cy="993775"/>
          </a:xfrm>
          <a:prstGeom prst="rect">
            <a:avLst/>
          </a:prstGeom>
        </p:spPr>
        <p:txBody>
          <a:bodyPr vert="horz" lIns="91440" tIns="45720" rIns="91440" bIns="45720" rtlCol="0" anchor="ctr">
            <a:normAutofit/>
          </a:bodyPr>
          <a:lstStyle/>
          <a:p>
            <a:pPr>
              <a:spcBef>
                <a:spcPct val="0"/>
              </a:spcBef>
              <a:defRPr/>
            </a:pPr>
            <a:r>
              <a:rPr lang="en-IN" sz="3600" b="1" dirty="0" smtClean="0">
                <a:solidFill>
                  <a:schemeClr val="accent6">
                    <a:lumMod val="75000"/>
                  </a:schemeClr>
                </a:solidFill>
                <a:latin typeface="Georgia" pitchFamily="18" charset="0"/>
                <a:ea typeface="+mj-ea"/>
                <a:cs typeface="+mj-cs"/>
              </a:rPr>
              <a:t>4. </a:t>
            </a:r>
            <a:r>
              <a:rPr lang="en-IN" sz="3600" b="1" dirty="0">
                <a:solidFill>
                  <a:schemeClr val="accent6">
                    <a:lumMod val="75000"/>
                  </a:schemeClr>
                </a:solidFill>
                <a:latin typeface="Georgia" pitchFamily="18" charset="0"/>
                <a:ea typeface="+mj-ea"/>
                <a:cs typeface="+mj-cs"/>
              </a:rPr>
              <a:t>Google Analytics for mobile</a:t>
            </a:r>
            <a:endParaRPr lang="en-IN" sz="3600" b="1" dirty="0">
              <a:solidFill>
                <a:schemeClr val="accent6">
                  <a:lumMod val="75000"/>
                </a:schemeClr>
              </a:solidFill>
              <a:latin typeface="Georgia" pitchFamily="18" charset="0"/>
              <a:ea typeface="+mj-ea"/>
              <a:cs typeface="+mj-cs"/>
            </a:endParaRPr>
          </a:p>
        </p:txBody>
      </p:sp>
      <p:sp>
        <p:nvSpPr>
          <p:cNvPr id="9" name="Subtitle 3"/>
          <p:cNvSpPr txBox="1">
            <a:spLocks/>
          </p:cNvSpPr>
          <p:nvPr/>
        </p:nvSpPr>
        <p:spPr>
          <a:xfrm>
            <a:off x="685800" y="3276600"/>
            <a:ext cx="7620000" cy="2362200"/>
          </a:xfrm>
          <a:prstGeom prst="rect">
            <a:avLst/>
          </a:prstGeom>
        </p:spPr>
        <p:txBody>
          <a:bodyPr vert="horz" lIns="91440" tIns="45720" rIns="91440" bIns="45720" rtlCol="0">
            <a:noAutofit/>
          </a:bodyPr>
          <a:lstStyle/>
          <a:p>
            <a:r>
              <a:rPr lang="en-IN" sz="2700" b="1" dirty="0" smtClean="0">
                <a:solidFill>
                  <a:schemeClr val="accent5">
                    <a:lumMod val="75000"/>
                  </a:schemeClr>
                </a:solidFill>
              </a:rPr>
              <a:t>Google’s analytics platform has now extended into mobile and is providing a dashboard for full insight into app performance (speed, etc.) and user behaviour.</a:t>
            </a:r>
            <a:endParaRPr lang="en-IN" sz="2700" b="1" dirty="0" smtClean="0">
              <a:solidFill>
                <a:schemeClr val="accent5">
                  <a:lumMod val="75000"/>
                </a:schemeClr>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8" name="Title 2"/>
          <p:cNvSpPr txBox="1">
            <a:spLocks/>
          </p:cNvSpPr>
          <p:nvPr/>
        </p:nvSpPr>
        <p:spPr>
          <a:xfrm>
            <a:off x="685800" y="2130425"/>
            <a:ext cx="7772400" cy="993775"/>
          </a:xfrm>
          <a:prstGeom prst="rect">
            <a:avLst/>
          </a:prstGeom>
        </p:spPr>
        <p:txBody>
          <a:bodyPr vert="horz" lIns="91440" tIns="45720" rIns="91440" bIns="45720" rtlCol="0" anchor="ctr">
            <a:normAutofit/>
          </a:bodyPr>
          <a:lstStyle/>
          <a:p>
            <a:pPr marL="0" lvl="1"/>
            <a:r>
              <a:rPr lang="en-IN" sz="3600" b="1" dirty="0" smtClean="0">
                <a:solidFill>
                  <a:schemeClr val="accent6">
                    <a:lumMod val="75000"/>
                  </a:schemeClr>
                </a:solidFill>
                <a:latin typeface="Georgia" pitchFamily="18" charset="0"/>
              </a:rPr>
              <a:t>5. </a:t>
            </a:r>
            <a:r>
              <a:rPr lang="en-IN" sz="3600" b="1" dirty="0" smtClean="0">
                <a:solidFill>
                  <a:schemeClr val="accent6">
                    <a:lumMod val="75000"/>
                  </a:schemeClr>
                </a:solidFill>
                <a:latin typeface="Georgia" pitchFamily="18" charset="0"/>
              </a:rPr>
              <a:t>App </a:t>
            </a:r>
            <a:r>
              <a:rPr lang="en-IN" sz="3600" b="1" dirty="0" err="1" smtClean="0">
                <a:solidFill>
                  <a:schemeClr val="accent6">
                    <a:lumMod val="75000"/>
                  </a:schemeClr>
                </a:solidFill>
                <a:latin typeface="Georgia" pitchFamily="18" charset="0"/>
              </a:rPr>
              <a:t>Clix</a:t>
            </a:r>
            <a:endParaRPr lang="en-IN" sz="3600" dirty="0">
              <a:solidFill>
                <a:schemeClr val="accent6">
                  <a:lumMod val="75000"/>
                </a:schemeClr>
              </a:solidFill>
              <a:latin typeface="Georgia" pitchFamily="18" charset="0"/>
            </a:endParaRPr>
          </a:p>
        </p:txBody>
      </p:sp>
      <p:sp>
        <p:nvSpPr>
          <p:cNvPr id="9" name="Subtitle 3"/>
          <p:cNvSpPr txBox="1">
            <a:spLocks/>
          </p:cNvSpPr>
          <p:nvPr/>
        </p:nvSpPr>
        <p:spPr>
          <a:xfrm>
            <a:off x="685800" y="3276600"/>
            <a:ext cx="762000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ea typeface="Verdana" pitchFamily="34" charset="0"/>
                <a:cs typeface="Verdana" pitchFamily="34" charset="0"/>
              </a:rPr>
              <a:t>The </a:t>
            </a:r>
            <a:r>
              <a:rPr lang="en-IN" sz="2800" b="1" dirty="0" err="1" smtClean="0">
                <a:solidFill>
                  <a:schemeClr val="accent5">
                    <a:lumMod val="75000"/>
                  </a:schemeClr>
                </a:solidFill>
                <a:ea typeface="Verdana" pitchFamily="34" charset="0"/>
                <a:cs typeface="Verdana" pitchFamily="34" charset="0"/>
              </a:rPr>
              <a:t>AppClix</a:t>
            </a:r>
            <a:r>
              <a:rPr lang="en-IN" sz="2800" b="1" dirty="0" smtClean="0">
                <a:solidFill>
                  <a:schemeClr val="accent5">
                    <a:lumMod val="75000"/>
                  </a:schemeClr>
                </a:solidFill>
                <a:ea typeface="Verdana" pitchFamily="34" charset="0"/>
                <a:cs typeface="Verdana" pitchFamily="34" charset="0"/>
              </a:rPr>
              <a:t> API lets you access the data in its raw form and organise it however you want. This is definitely for technical people who love analysing data.</a:t>
            </a:r>
            <a:endParaRPr lang="en-IN" sz="2800" b="1" dirty="0" smtClean="0">
              <a:solidFill>
                <a:schemeClr val="accent5">
                  <a:lumMod val="75000"/>
                </a:schemeClr>
              </a:solidFill>
              <a:ea typeface="Verdana" pitchFamily="34" charset="0"/>
              <a:cs typeface="Verdana"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8" name="Title 2"/>
          <p:cNvSpPr txBox="1">
            <a:spLocks/>
          </p:cNvSpPr>
          <p:nvPr/>
        </p:nvSpPr>
        <p:spPr>
          <a:xfrm>
            <a:off x="685800" y="2130425"/>
            <a:ext cx="7772400" cy="993775"/>
          </a:xfrm>
          <a:prstGeom prst="rect">
            <a:avLst/>
          </a:prstGeom>
        </p:spPr>
        <p:txBody>
          <a:bodyPr vert="horz" lIns="91440" tIns="45720" rIns="91440" bIns="45720" rtlCol="0" anchor="ctr">
            <a:normAutofit/>
          </a:bodyPr>
          <a:lstStyle/>
          <a:p>
            <a:r>
              <a:rPr lang="en-IN" sz="3600" b="1" dirty="0" smtClean="0">
                <a:solidFill>
                  <a:schemeClr val="accent6">
                    <a:lumMod val="75000"/>
                  </a:schemeClr>
                </a:solidFill>
                <a:latin typeface="Georgia" pitchFamily="18" charset="0"/>
              </a:rPr>
              <a:t>6. </a:t>
            </a:r>
            <a:r>
              <a:rPr lang="en-IN" sz="3600" b="1" dirty="0" smtClean="0">
                <a:solidFill>
                  <a:schemeClr val="accent6">
                    <a:lumMod val="75000"/>
                  </a:schemeClr>
                </a:solidFill>
                <a:latin typeface="Georgia" pitchFamily="18" charset="0"/>
              </a:rPr>
              <a:t>App Annie</a:t>
            </a:r>
            <a:endParaRPr lang="en-IN" sz="3600" b="1" dirty="0" smtClean="0">
              <a:solidFill>
                <a:schemeClr val="accent6">
                  <a:lumMod val="75000"/>
                </a:schemeClr>
              </a:solidFill>
              <a:latin typeface="Georgia" pitchFamily="18" charset="0"/>
            </a:endParaRPr>
          </a:p>
        </p:txBody>
      </p:sp>
      <p:sp>
        <p:nvSpPr>
          <p:cNvPr id="9" name="Subtitle 3"/>
          <p:cNvSpPr txBox="1">
            <a:spLocks/>
          </p:cNvSpPr>
          <p:nvPr/>
        </p:nvSpPr>
        <p:spPr>
          <a:xfrm>
            <a:off x="685800" y="3276600"/>
            <a:ext cx="762000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ea typeface="Verdana" pitchFamily="34" charset="0"/>
                <a:cs typeface="Verdana" pitchFamily="34" charset="0"/>
              </a:rPr>
              <a:t>App Annie Analytics offers app publishers a way to track your apps’ downloads, revenues, ranking and reviews, storing all your valuable app store data on your behalf.</a:t>
            </a:r>
            <a:endParaRPr lang="en-IN" sz="2800" b="1" dirty="0" smtClean="0">
              <a:solidFill>
                <a:schemeClr val="accent5">
                  <a:lumMod val="75000"/>
                </a:schemeClr>
              </a:solidFill>
              <a:ea typeface="Verdana" pitchFamily="34" charset="0"/>
              <a:cs typeface="Verdana"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TotalTime>
  <Words>438</Words>
  <Application>Microsoft Office PowerPoint</Application>
  <PresentationFormat>On-screen Show (4:3)</PresentationFormat>
  <Paragraphs>32</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Ashish Nikhanj</dc:creator>
  <cp:lastModifiedBy>Ashish Nikhanj</cp:lastModifiedBy>
  <cp:revision>3</cp:revision>
  <dcterms:created xsi:type="dcterms:W3CDTF">2016-12-20T09:40:10Z</dcterms:created>
  <dcterms:modified xsi:type="dcterms:W3CDTF">2016-12-20T10:09:47Z</dcterms:modified>
</cp:coreProperties>
</file>